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56" r:id="rId4"/>
    <p:sldId id="258" r:id="rId5"/>
    <p:sldId id="261"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1962387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1639769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34194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2172355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1117365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324477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73842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410539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104813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4225968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0EC288E-7BB8-4184-9A82-8D4E86B47869}"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3754969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C288E-7BB8-4184-9A82-8D4E86B47869}"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29520B-5E35-48FE-BB2D-E11D81A83C35}" type="slidenum">
              <a:rPr lang="en-IN" smtClean="0"/>
              <a:pPr/>
              <a:t>‹#›</a:t>
            </a:fld>
            <a:endParaRPr lang="en-IN"/>
          </a:p>
        </p:txBody>
      </p:sp>
    </p:spTree>
    <p:extLst>
      <p:ext uri="{BB962C8B-B14F-4D97-AF65-F5344CB8AC3E}">
        <p14:creationId xmlns:p14="http://schemas.microsoft.com/office/powerpoint/2010/main" xmlns="" val="2970406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ASP.NET TECHNOLOGY</a:t>
            </a:r>
            <a:endParaRPr lang="en-US" dirty="0"/>
          </a:p>
        </p:txBody>
      </p:sp>
      <p:sp>
        <p:nvSpPr>
          <p:cNvPr id="3" name="Subtitle 2"/>
          <p:cNvSpPr>
            <a:spLocks noGrp="1"/>
          </p:cNvSpPr>
          <p:nvPr>
            <p:ph type="subTitle" idx="1"/>
          </p:nvPr>
        </p:nvSpPr>
        <p:spPr/>
        <p:txBody>
          <a:bodyPr/>
          <a:lstStyle/>
          <a:p>
            <a:r>
              <a:rPr lang="en-US" dirty="0" smtClean="0"/>
              <a:t>INTODUCTION TO .NET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 To .NET</a:t>
            </a:r>
            <a:endParaRPr lang="en-IN" dirty="0"/>
          </a:p>
        </p:txBody>
      </p:sp>
      <p:pic>
        <p:nvPicPr>
          <p:cNvPr id="3" name="Picture 2"/>
          <p:cNvPicPr>
            <a:picLocks noChangeAspect="1"/>
          </p:cNvPicPr>
          <p:nvPr/>
        </p:nvPicPr>
        <p:blipFill>
          <a:blip r:embed="rId2"/>
          <a:stretch>
            <a:fillRect/>
          </a:stretch>
        </p:blipFill>
        <p:spPr>
          <a:xfrm>
            <a:off x="429683" y="1513592"/>
            <a:ext cx="4762500" cy="4124325"/>
          </a:xfrm>
          <a:prstGeom prst="rect">
            <a:avLst/>
          </a:prstGeom>
        </p:spPr>
      </p:pic>
      <p:pic>
        <p:nvPicPr>
          <p:cNvPr id="4" name="Picture 3"/>
          <p:cNvPicPr>
            <a:picLocks noChangeAspect="1"/>
          </p:cNvPicPr>
          <p:nvPr/>
        </p:nvPicPr>
        <p:blipFill>
          <a:blip r:embed="rId3"/>
          <a:stretch>
            <a:fillRect/>
          </a:stretch>
        </p:blipFill>
        <p:spPr>
          <a:xfrm>
            <a:off x="5600699" y="1253067"/>
            <a:ext cx="6500989" cy="4978400"/>
          </a:xfrm>
          <a:prstGeom prst="rect">
            <a:avLst/>
          </a:prstGeom>
        </p:spPr>
      </p:pic>
    </p:spTree>
    <p:extLst>
      <p:ext uri="{BB962C8B-B14F-4D97-AF65-F5344CB8AC3E}">
        <p14:creationId xmlns:p14="http://schemas.microsoft.com/office/powerpoint/2010/main" xmlns="" val="2907466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8177" y="451555"/>
            <a:ext cx="9144000" cy="1196624"/>
          </a:xfrm>
        </p:spPr>
        <p:txBody>
          <a:bodyPr>
            <a:normAutofit fontScale="90000"/>
          </a:bodyPr>
          <a:lstStyle/>
          <a:p>
            <a:r>
              <a:rPr lang="en-IN" dirty="0"/>
              <a:t>What is .NET </a:t>
            </a:r>
            <a:r>
              <a:rPr lang="en-IN" dirty="0" smtClean="0"/>
              <a:t>Framework?</a:t>
            </a:r>
            <a:r>
              <a:rPr lang="en-IN" dirty="0"/>
              <a:t/>
            </a:r>
            <a:br>
              <a:rPr lang="en-IN" dirty="0"/>
            </a:br>
            <a:endParaRPr lang="en-IN" dirty="0"/>
          </a:p>
        </p:txBody>
      </p:sp>
      <p:sp>
        <p:nvSpPr>
          <p:cNvPr id="3" name="Subtitle 2"/>
          <p:cNvSpPr>
            <a:spLocks noGrp="1"/>
          </p:cNvSpPr>
          <p:nvPr>
            <p:ph type="subTitle" idx="1"/>
          </p:nvPr>
        </p:nvSpPr>
        <p:spPr>
          <a:xfrm>
            <a:off x="1524000" y="1343378"/>
            <a:ext cx="9144000" cy="3914422"/>
          </a:xfrm>
        </p:spPr>
        <p:txBody>
          <a:bodyPr>
            <a:normAutofit/>
          </a:bodyPr>
          <a:lstStyle/>
          <a:p>
            <a:r>
              <a:rPr lang="en-US" dirty="0"/>
              <a:t>It is a virtual machine that provide a common platform to run an application that was built using the different language such as C#, VB.NET, Visual Basic, etc. It is also used to create a form based, console-based, mobile and web-based application or services that are available in Microsoft environment. Furthermore, the </a:t>
            </a:r>
            <a:r>
              <a:rPr lang="en-US" dirty="0" smtClean="0"/>
              <a:t>.NET framework</a:t>
            </a:r>
            <a:r>
              <a:rPr lang="en-US" dirty="0"/>
              <a:t> is a pure object oriented, that similar to the </a:t>
            </a:r>
            <a:r>
              <a:rPr lang="en-US" dirty="0" smtClean="0"/>
              <a:t>java language. </a:t>
            </a:r>
            <a:r>
              <a:rPr lang="en-US" dirty="0"/>
              <a:t>But it is not a platform independent as the Java. So, its application runs only to the windows platform.</a:t>
            </a:r>
          </a:p>
          <a:p>
            <a:r>
              <a:rPr lang="en-US" dirty="0"/>
              <a:t>The main objective of this framework is to develop an application that can run on </a:t>
            </a:r>
            <a:r>
              <a:rPr lang="en-US" dirty="0" smtClean="0"/>
              <a:t>the windows platform</a:t>
            </a:r>
            <a:r>
              <a:rPr lang="en-US" dirty="0"/>
              <a:t>. The current version of the </a:t>
            </a:r>
            <a:r>
              <a:rPr lang="en-US" dirty="0" smtClean="0"/>
              <a:t>.NET </a:t>
            </a:r>
            <a:r>
              <a:rPr lang="en-US" dirty="0"/>
              <a:t>framework is 4.8.</a:t>
            </a:r>
          </a:p>
          <a:p>
            <a:endParaRPr lang="en-IN" dirty="0"/>
          </a:p>
        </p:txBody>
      </p:sp>
    </p:spTree>
    <p:extLst>
      <p:ext uri="{BB962C8B-B14F-4D97-AF65-F5344CB8AC3E}">
        <p14:creationId xmlns:p14="http://schemas.microsoft.com/office/powerpoint/2010/main" xmlns="" val="1235953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9823" y="688622"/>
            <a:ext cx="9144000" cy="1071563"/>
          </a:xfrm>
        </p:spPr>
        <p:txBody>
          <a:bodyPr>
            <a:normAutofit fontScale="90000"/>
          </a:bodyPr>
          <a:lstStyle/>
          <a:p>
            <a:r>
              <a:rPr lang="en-IN" dirty="0"/>
              <a:t>Components of .NET Framework</a:t>
            </a:r>
            <a:br>
              <a:rPr lang="en-IN" dirty="0"/>
            </a:br>
            <a:endParaRPr lang="en-IN" dirty="0"/>
          </a:p>
        </p:txBody>
      </p:sp>
      <p:sp>
        <p:nvSpPr>
          <p:cNvPr id="3" name="Subtitle 2"/>
          <p:cNvSpPr>
            <a:spLocks noGrp="1"/>
          </p:cNvSpPr>
          <p:nvPr>
            <p:ph type="subTitle" idx="1"/>
          </p:nvPr>
        </p:nvSpPr>
        <p:spPr>
          <a:xfrm>
            <a:off x="1524000" y="1241777"/>
            <a:ext cx="9144000" cy="5452533"/>
          </a:xfrm>
        </p:spPr>
        <p:txBody>
          <a:bodyPr>
            <a:normAutofit fontScale="92500" lnSpcReduction="20000"/>
          </a:bodyPr>
          <a:lstStyle/>
          <a:p>
            <a:r>
              <a:rPr lang="en-US" dirty="0"/>
              <a:t>There are following components of .NET Framework:</a:t>
            </a:r>
          </a:p>
          <a:p>
            <a:pPr marL="342900" indent="-342900">
              <a:buFont typeface="Wingdings" panose="05000000000000000000" pitchFamily="2" charset="2"/>
              <a:buChar char="q"/>
            </a:pPr>
            <a:endParaRPr lang="en-US" sz="2200" b="1" u="sng" dirty="0" smtClean="0"/>
          </a:p>
          <a:p>
            <a:pPr marL="342900" indent="-342900">
              <a:buFont typeface="Wingdings" panose="05000000000000000000" pitchFamily="2" charset="2"/>
              <a:buChar char="q"/>
            </a:pPr>
            <a:r>
              <a:rPr lang="en-US" sz="2200" b="1" u="sng" dirty="0" smtClean="0"/>
              <a:t>CLR </a:t>
            </a:r>
            <a:r>
              <a:rPr lang="en-US" sz="2200" b="1" u="sng" dirty="0"/>
              <a:t>(Common Language Runtime</a:t>
            </a:r>
            <a:r>
              <a:rPr lang="en-US" sz="2200" b="1" u="sng" dirty="0" smtClean="0"/>
              <a:t>): </a:t>
            </a:r>
            <a:r>
              <a:rPr lang="en-US" sz="2200" dirty="0" smtClean="0"/>
              <a:t> </a:t>
            </a:r>
            <a:r>
              <a:rPr lang="en-US" sz="2200" dirty="0"/>
              <a:t>It is an important part of a .NET framework that works like a virtual component of the .NET Framework to executes the different languages program like </a:t>
            </a:r>
            <a:r>
              <a:rPr lang="en-US" sz="2200" dirty="0" smtClean="0"/>
              <a:t>C #, </a:t>
            </a:r>
            <a:r>
              <a:rPr lang="en-US" sz="2200" dirty="0"/>
              <a:t>Visual Basic, etc. A CLR also helps to convert a source code into the byte code, and this byte code is known as CIL </a:t>
            </a:r>
            <a:r>
              <a:rPr lang="en-US" sz="2200" dirty="0" smtClean="0"/>
              <a:t>or MSIL. After </a:t>
            </a:r>
            <a:r>
              <a:rPr lang="en-US" sz="2200" dirty="0"/>
              <a:t>converting into a byte code, a CLR uses a JIT compiler at run time that helps to convert a CIL or MSIL code into the machine or native </a:t>
            </a:r>
            <a:r>
              <a:rPr lang="en-US" sz="2200" dirty="0" smtClean="0"/>
              <a:t>code</a:t>
            </a:r>
            <a:endParaRPr lang="en-US" sz="2200" b="1" u="sng" dirty="0"/>
          </a:p>
          <a:p>
            <a:pPr marL="342900" indent="-342900">
              <a:buFont typeface="Wingdings" panose="05000000000000000000" pitchFamily="2" charset="2"/>
              <a:buChar char="q"/>
            </a:pPr>
            <a:r>
              <a:rPr lang="en-US" sz="2200" b="1" u="sng" dirty="0"/>
              <a:t>CTS (Common Type System</a:t>
            </a:r>
            <a:r>
              <a:rPr lang="en-US" sz="2200" b="1" u="sng" dirty="0" smtClean="0"/>
              <a:t>):</a:t>
            </a:r>
            <a:r>
              <a:rPr lang="en-US" sz="2200" dirty="0" smtClean="0"/>
              <a:t> </a:t>
            </a:r>
            <a:r>
              <a:rPr lang="en-US" sz="2200" dirty="0"/>
              <a:t>It specifies a standard that represent what type of data and value can be defined and managed in computer memory at runtime. A CTS ensures that programming data defined in various languages should </a:t>
            </a:r>
            <a:r>
              <a:rPr lang="en-US" sz="2200" dirty="0" smtClean="0"/>
              <a:t>be interact </a:t>
            </a:r>
            <a:r>
              <a:rPr lang="en-US" sz="2200" dirty="0"/>
              <a:t>with each other to share information. For example, in C# we define data type as </a:t>
            </a:r>
            <a:r>
              <a:rPr lang="en-US" sz="2200" dirty="0" smtClean="0"/>
              <a:t>int</a:t>
            </a:r>
            <a:r>
              <a:rPr lang="en-US" sz="2200" dirty="0" smtClean="0"/>
              <a:t> , </a:t>
            </a:r>
            <a:r>
              <a:rPr lang="en-US" sz="2200" dirty="0"/>
              <a:t>while in VB.NET we define integer as a data type</a:t>
            </a:r>
            <a:r>
              <a:rPr lang="en-US" sz="2200" dirty="0" smtClean="0"/>
              <a:t>.</a:t>
            </a:r>
            <a:endParaRPr lang="en-US" sz="2200" b="1" u="sng" dirty="0"/>
          </a:p>
          <a:p>
            <a:r>
              <a:rPr lang="en-US" sz="2200" b="1" u="sng" dirty="0"/>
              <a:t>BCL (Base Class Library</a:t>
            </a:r>
            <a:r>
              <a:rPr lang="en-US" sz="2200" b="1" u="sng" dirty="0" smtClean="0"/>
              <a:t>):</a:t>
            </a:r>
            <a:r>
              <a:rPr lang="en-US" sz="2200" dirty="0" smtClean="0"/>
              <a:t> The base class library has a rich collection of libraries features and functions that help to implement many programming languages in the .NET Framework, such as C #, </a:t>
            </a:r>
            <a:r>
              <a:rPr lang="en-US" sz="2200" dirty="0" smtClean="0"/>
              <a:t>F # , Visual</a:t>
            </a:r>
            <a:r>
              <a:rPr lang="en-US" sz="2200" dirty="0" smtClean="0"/>
              <a:t> </a:t>
            </a:r>
            <a:r>
              <a:rPr lang="en-US" sz="2200" dirty="0"/>
              <a:t>C </a:t>
            </a:r>
            <a:r>
              <a:rPr lang="en-US" sz="2200" dirty="0" smtClean="0"/>
              <a:t>++, </a:t>
            </a:r>
            <a:r>
              <a:rPr lang="en-US" sz="2200" dirty="0" smtClean="0"/>
              <a:t>and more. Furthermore, BCL divides into two parts:</a:t>
            </a:r>
          </a:p>
          <a:p>
            <a:pPr marL="342900" indent="-342900">
              <a:buFont typeface="Wingdings" panose="05000000000000000000" pitchFamily="2" charset="2"/>
              <a:buChar char="§"/>
            </a:pPr>
            <a:r>
              <a:rPr lang="en-US" sz="1900" b="1" dirty="0"/>
              <a:t>User defined class </a:t>
            </a:r>
            <a:r>
              <a:rPr lang="en-US" sz="1900" b="1" dirty="0" smtClean="0"/>
              <a:t>library</a:t>
            </a:r>
          </a:p>
          <a:p>
            <a:pPr marL="342900" indent="-342900">
              <a:buFont typeface="Wingdings" panose="05000000000000000000" pitchFamily="2" charset="2"/>
              <a:buChar char="§"/>
            </a:pPr>
            <a:r>
              <a:rPr lang="en-IN" sz="1900" b="1" dirty="0" smtClean="0"/>
              <a:t>Predefined </a:t>
            </a:r>
            <a:r>
              <a:rPr lang="en-IN" sz="1900" b="1" dirty="0"/>
              <a:t>class library</a:t>
            </a:r>
            <a:endParaRPr lang="en-US" sz="1900" dirty="0"/>
          </a:p>
          <a:p>
            <a:endParaRPr lang="en-US" b="1" u="sng" dirty="0"/>
          </a:p>
        </p:txBody>
      </p:sp>
    </p:spTree>
    <p:extLst>
      <p:ext uri="{BB962C8B-B14F-4D97-AF65-F5344CB8AC3E}">
        <p14:creationId xmlns:p14="http://schemas.microsoft.com/office/powerpoint/2010/main" xmlns="" val="331312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77341"/>
            <a:ext cx="12192000" cy="4247317"/>
          </a:xfrm>
          <a:prstGeom prst="rect">
            <a:avLst/>
          </a:prstGeom>
        </p:spPr>
        <p:txBody>
          <a:bodyPr wrap="square">
            <a:spAutoFit/>
          </a:bodyPr>
          <a:lstStyle/>
          <a:p>
            <a:pPr marL="342900" indent="-342900">
              <a:buFont typeface="Wingdings" panose="05000000000000000000" pitchFamily="2" charset="2"/>
              <a:buChar char="q"/>
            </a:pPr>
            <a:r>
              <a:rPr lang="en-US" b="1" u="sng" dirty="0" smtClean="0"/>
              <a:t>CLS (Common Language Specification): </a:t>
            </a:r>
            <a:r>
              <a:rPr lang="en-US" dirty="0" smtClean="0"/>
              <a:t>It is a subset of common type system (CTS) that defines a set of rules and regulations which should be followed by every language that comes under the </a:t>
            </a:r>
            <a:r>
              <a:rPr lang="en-US" dirty="0" smtClean="0"/>
              <a:t>.NET </a:t>
            </a:r>
            <a:r>
              <a:rPr lang="en-US" dirty="0" smtClean="0"/>
              <a:t>framework. In other words, a CLS language should be cross-language integration or interoperability. For example, in C# and VB.NET language, the C# language terminate each statement with semicolon, whereas in VB.NET it is not end with semicolon, and when these statements execute in .NET Framework, it provides a common platform to interact and share information with each other</a:t>
            </a:r>
            <a:r>
              <a:rPr lang="en-US" dirty="0" smtClean="0"/>
              <a:t>.</a:t>
            </a:r>
          </a:p>
          <a:p>
            <a:pPr marL="342900" indent="-342900">
              <a:buFont typeface="Wingdings" panose="05000000000000000000" pitchFamily="2" charset="2"/>
              <a:buChar char="q"/>
            </a:pPr>
            <a:endParaRPr lang="en-US" b="1" u="sng" dirty="0" smtClean="0"/>
          </a:p>
          <a:p>
            <a:pPr marL="342900" indent="-342900">
              <a:buFont typeface="Wingdings" panose="05000000000000000000" pitchFamily="2" charset="2"/>
              <a:buChar char="q"/>
            </a:pPr>
            <a:r>
              <a:rPr lang="en-US" b="1" u="sng" dirty="0" smtClean="0"/>
              <a:t>.NET Assemblies: </a:t>
            </a:r>
            <a:r>
              <a:rPr lang="en-US" dirty="0" smtClean="0"/>
              <a:t>A .NET assembly is the main building block of the .NET Framework. It is a small unit of code that contains a logical compiled code in the Common Language infrastructure (CLI), which is used for deployment, security and versioning. It defines in two parts (process) DLL and library (exe) assemblies. When the .NET program is compiled, it generates a metadata with Microsoft Intermediate Language, which is stored in a file called Assembly</a:t>
            </a:r>
            <a:r>
              <a:rPr lang="en-US" dirty="0" smtClean="0"/>
              <a:t>.</a:t>
            </a:r>
          </a:p>
          <a:p>
            <a:pPr marL="342900" indent="-342900">
              <a:buFont typeface="Wingdings" panose="05000000000000000000" pitchFamily="2" charset="2"/>
              <a:buChar char="q"/>
            </a:pPr>
            <a:endParaRPr lang="en-US" b="1" u="sng" dirty="0" smtClean="0"/>
          </a:p>
          <a:p>
            <a:pPr marL="342900" indent="-342900">
              <a:buFont typeface="Wingdings" panose="05000000000000000000" pitchFamily="2" charset="2"/>
              <a:buChar char="q"/>
            </a:pPr>
            <a:r>
              <a:rPr lang="en-US" b="1" u="sng" dirty="0" smtClean="0"/>
              <a:t>FCL(Framework Class Library):</a:t>
            </a:r>
            <a:r>
              <a:rPr lang="en-US" dirty="0" smtClean="0"/>
              <a:t>It provides the various system functionality in the .NET Framework, that includes classes, interfaces and data types, etc. to create multiple functions and different types of application such as desktop, web, mobile application, etc. In other words, it can be defined as, it provides a base on which various applications, controls and components are built in .NET Framework.</a:t>
            </a:r>
            <a:endParaRPr lang="en-US" b="1" u="sng" dirty="0"/>
          </a:p>
        </p:txBody>
      </p:sp>
      <p:sp>
        <p:nvSpPr>
          <p:cNvPr id="3" name="Title 1"/>
          <p:cNvSpPr txBox="1">
            <a:spLocks/>
          </p:cNvSpPr>
          <p:nvPr/>
        </p:nvSpPr>
        <p:spPr>
          <a:xfrm>
            <a:off x="0" y="0"/>
            <a:ext cx="9144000" cy="1071563"/>
          </a:xfrm>
          <a:prstGeom prst="rect">
            <a:avLst/>
          </a:prstGeom>
        </p:spPr>
        <p:txBody>
          <a:bodyPr>
            <a:normAutofit fontScale="600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N" sz="4400" b="0" i="0" u="none" strike="noStrike" kern="1200" cap="none" spc="0" normalizeH="0" baseline="0" noProof="0" dirty="0" smtClean="0">
                <a:ln>
                  <a:noFill/>
                </a:ln>
                <a:solidFill>
                  <a:schemeClr val="tx1"/>
                </a:solidFill>
                <a:effectLst/>
                <a:uLnTx/>
                <a:uFillTx/>
                <a:latin typeface="+mj-lt"/>
                <a:ea typeface="+mj-ea"/>
                <a:cs typeface="+mj-cs"/>
              </a:rPr>
              <a:t> </a:t>
            </a:r>
            <a:endParaRPr lang="en-IN" sz="4400" dirty="0" smtClean="0">
              <a:latin typeface="+mj-lt"/>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IN" sz="4400" b="0" i="0" u="none" strike="noStrike" kern="1200" cap="none" spc="0" normalizeH="0" baseline="0" noProof="0" dirty="0" smtClean="0">
                <a:ln>
                  <a:noFill/>
                </a:ln>
                <a:solidFill>
                  <a:schemeClr val="tx1"/>
                </a:solidFill>
                <a:effectLst/>
                <a:uLnTx/>
                <a:uFillTx/>
                <a:latin typeface="+mj-lt"/>
                <a:ea typeface="+mj-ea"/>
                <a:cs typeface="+mj-cs"/>
              </a:rPr>
              <a:t>Components of .NET Framework</a:t>
            </a:r>
            <a:br>
              <a:rPr kumimoji="0" lang="en-IN" sz="4400" b="0" i="0" u="none" strike="noStrike" kern="1200" cap="none" spc="0" normalizeH="0" baseline="0" noProof="0" dirty="0" smtClean="0">
                <a:ln>
                  <a:noFill/>
                </a:ln>
                <a:solidFill>
                  <a:schemeClr val="tx1"/>
                </a:solidFill>
                <a:effectLst/>
                <a:uLnTx/>
                <a:uFillTx/>
                <a:latin typeface="+mj-lt"/>
                <a:ea typeface="+mj-ea"/>
                <a:cs typeface="+mj-cs"/>
              </a:rPr>
            </a:br>
            <a:endParaRPr kumimoji="0" lang="en-IN"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7244" y="948265"/>
            <a:ext cx="9144000" cy="1218319"/>
          </a:xfrm>
        </p:spPr>
        <p:txBody>
          <a:bodyPr>
            <a:normAutofit fontScale="90000"/>
          </a:bodyPr>
          <a:lstStyle/>
          <a:p>
            <a:r>
              <a:rPr lang="en-IN" dirty="0"/>
              <a:t>Characteristics of .NET Framework</a:t>
            </a:r>
            <a:br>
              <a:rPr lang="en-IN" dirty="0"/>
            </a:br>
            <a:endParaRPr lang="en-IN" dirty="0"/>
          </a:p>
        </p:txBody>
      </p:sp>
      <p:sp>
        <p:nvSpPr>
          <p:cNvPr id="3" name="Subtitle 2"/>
          <p:cNvSpPr>
            <a:spLocks noGrp="1"/>
          </p:cNvSpPr>
          <p:nvPr>
            <p:ph type="subTitle" idx="1"/>
          </p:nvPr>
        </p:nvSpPr>
        <p:spPr>
          <a:xfrm>
            <a:off x="158045" y="1580443"/>
            <a:ext cx="9144000" cy="3677356"/>
          </a:xfrm>
        </p:spPr>
        <p:txBody>
          <a:bodyPr>
            <a:normAutofit fontScale="77500" lnSpcReduction="20000"/>
          </a:bodyPr>
          <a:lstStyle/>
          <a:p>
            <a:pPr marL="342900" indent="-342900">
              <a:buFont typeface="Wingdings" panose="05000000000000000000" pitchFamily="2" charset="2"/>
              <a:buChar char="Ø"/>
            </a:pPr>
            <a:r>
              <a:rPr lang="en-US" dirty="0"/>
              <a:t>CLR (Common Language Runtime)</a:t>
            </a:r>
          </a:p>
          <a:p>
            <a:pPr marL="342900" indent="-342900">
              <a:buFont typeface="Wingdings" panose="05000000000000000000" pitchFamily="2" charset="2"/>
              <a:buChar char="Ø"/>
            </a:pPr>
            <a:r>
              <a:rPr lang="en-US" dirty="0"/>
              <a:t>Namespace - Predefined class and function</a:t>
            </a:r>
          </a:p>
          <a:p>
            <a:pPr marL="342900" indent="-342900">
              <a:buFont typeface="Wingdings" panose="05000000000000000000" pitchFamily="2" charset="2"/>
              <a:buChar char="Ø"/>
            </a:pPr>
            <a:r>
              <a:rPr lang="en-US" dirty="0"/>
              <a:t>Metadata and Assemblies</a:t>
            </a:r>
          </a:p>
          <a:p>
            <a:pPr marL="342900" indent="-342900">
              <a:buFont typeface="Wingdings" panose="05000000000000000000" pitchFamily="2" charset="2"/>
              <a:buChar char="Ø"/>
            </a:pPr>
            <a:r>
              <a:rPr lang="en-US" dirty="0"/>
              <a:t>Application domains</a:t>
            </a:r>
          </a:p>
          <a:p>
            <a:pPr marL="342900" indent="-342900">
              <a:buFont typeface="Wingdings" panose="05000000000000000000" pitchFamily="2" charset="2"/>
              <a:buChar char="Ø"/>
            </a:pPr>
            <a:r>
              <a:rPr lang="en-US" dirty="0"/>
              <a:t>It helps to configure and deploy the </a:t>
            </a:r>
            <a:r>
              <a:rPr lang="en-US" dirty="0" err="1"/>
              <a:t>.net</a:t>
            </a:r>
            <a:r>
              <a:rPr lang="en-US" dirty="0"/>
              <a:t> application</a:t>
            </a:r>
          </a:p>
          <a:p>
            <a:pPr marL="342900" indent="-342900">
              <a:buFont typeface="Wingdings" panose="05000000000000000000" pitchFamily="2" charset="2"/>
              <a:buChar char="Ø"/>
            </a:pPr>
            <a:r>
              <a:rPr lang="en-US" dirty="0"/>
              <a:t>It provides form and web-based services</a:t>
            </a:r>
          </a:p>
          <a:p>
            <a:pPr marL="342900" indent="-342900">
              <a:buFont typeface="Wingdings" panose="05000000000000000000" pitchFamily="2" charset="2"/>
              <a:buChar char="Ø"/>
            </a:pPr>
            <a:r>
              <a:rPr lang="en-US" dirty="0"/>
              <a:t>NET and ASP.NET AJAX</a:t>
            </a:r>
          </a:p>
          <a:p>
            <a:pPr marL="342900" indent="-342900">
              <a:buFont typeface="Wingdings" panose="05000000000000000000" pitchFamily="2" charset="2"/>
              <a:buChar char="Ø"/>
            </a:pPr>
            <a:r>
              <a:rPr lang="en-US" dirty="0"/>
              <a:t>LINQ</a:t>
            </a:r>
          </a:p>
          <a:p>
            <a:pPr marL="342900" indent="-342900">
              <a:buFont typeface="Wingdings" panose="05000000000000000000" pitchFamily="2" charset="2"/>
              <a:buChar char="Ø"/>
            </a:pPr>
            <a:r>
              <a:rPr lang="en-US" dirty="0"/>
              <a:t>Security and Portability</a:t>
            </a:r>
          </a:p>
          <a:p>
            <a:pPr marL="342900" indent="-342900">
              <a:buFont typeface="Wingdings" panose="05000000000000000000" pitchFamily="2" charset="2"/>
              <a:buChar char="Ø"/>
            </a:pPr>
            <a:r>
              <a:rPr lang="en-US" dirty="0"/>
              <a:t>Interoperability</a:t>
            </a:r>
          </a:p>
          <a:p>
            <a:pPr marL="342900" indent="-342900">
              <a:buFont typeface="Wingdings" panose="05000000000000000000" pitchFamily="2" charset="2"/>
              <a:buChar char="Ø"/>
            </a:pPr>
            <a:r>
              <a:rPr lang="en-US" dirty="0"/>
              <a:t>It provides multiple environments for developing an application</a:t>
            </a:r>
          </a:p>
          <a:p>
            <a:pPr marL="342900" indent="-342900">
              <a:buFont typeface="Wingdings" panose="05000000000000000000" pitchFamily="2" charset="2"/>
              <a:buChar char="Ø"/>
            </a:pPr>
            <a:endParaRPr lang="en-IN" dirty="0"/>
          </a:p>
        </p:txBody>
      </p:sp>
      <p:pic>
        <p:nvPicPr>
          <p:cNvPr id="4" name="Picture 3"/>
          <p:cNvPicPr>
            <a:picLocks noChangeAspect="1"/>
          </p:cNvPicPr>
          <p:nvPr/>
        </p:nvPicPr>
        <p:blipFill>
          <a:blip r:embed="rId2"/>
          <a:stretch>
            <a:fillRect/>
          </a:stretch>
        </p:blipFill>
        <p:spPr>
          <a:xfrm>
            <a:off x="7699728" y="1343379"/>
            <a:ext cx="4142316" cy="4718754"/>
          </a:xfrm>
          <a:prstGeom prst="rect">
            <a:avLst/>
          </a:prstGeom>
        </p:spPr>
      </p:pic>
    </p:spTree>
    <p:extLst>
      <p:ext uri="{BB962C8B-B14F-4D97-AF65-F5344CB8AC3E}">
        <p14:creationId xmlns:p14="http://schemas.microsoft.com/office/powerpoint/2010/main" xmlns="" val="941904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5467" y="0"/>
            <a:ext cx="12327467" cy="6858000"/>
          </a:xfrm>
          <a:prstGeom prst="rect">
            <a:avLst/>
          </a:prstGeom>
        </p:spPr>
      </p:pic>
    </p:spTree>
    <p:extLst>
      <p:ext uri="{BB962C8B-B14F-4D97-AF65-F5344CB8AC3E}">
        <p14:creationId xmlns:p14="http://schemas.microsoft.com/office/powerpoint/2010/main" xmlns="" val="233343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461</Words>
  <Application>Microsoft Office PowerPoint</Application>
  <PresentationFormat>Custom</PresentationFormat>
  <Paragraphs>33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ASP.NET TECHNOLOGY</vt:lpstr>
      <vt:lpstr>Introduction To .NET</vt:lpstr>
      <vt:lpstr>What is .NET Framework? </vt:lpstr>
      <vt:lpstr>Components of .NET Framework </vt:lpstr>
      <vt:lpstr>Slide 5</vt:lpstr>
      <vt:lpstr>Characteristics of .NET Framework </vt:lpstr>
      <vt:lpstr>Slide 7</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.NET</dc:title>
  <dc:creator>Hewlett-Packard Company</dc:creator>
  <cp:lastModifiedBy>Os</cp:lastModifiedBy>
  <cp:revision>4</cp:revision>
  <dcterms:created xsi:type="dcterms:W3CDTF">2022-07-23T06:36:28Z</dcterms:created>
  <dcterms:modified xsi:type="dcterms:W3CDTF">2022-07-25T06:19:04Z</dcterms:modified>
</cp:coreProperties>
</file>